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4"/>
  </p:notesMasterIdLst>
  <p:handoutMasterIdLst>
    <p:handoutMasterId r:id="rId15"/>
  </p:handoutMasterIdLst>
  <p:sldIdLst>
    <p:sldId id="256" r:id="rId5"/>
    <p:sldId id="257" r:id="rId6"/>
    <p:sldId id="275" r:id="rId7"/>
    <p:sldId id="277" r:id="rId8"/>
    <p:sldId id="279" r:id="rId9"/>
    <p:sldId id="276" r:id="rId10"/>
    <p:sldId id="264" r:id="rId11"/>
    <p:sldId id="280" r:id="rId12"/>
    <p:sldId id="274" r:id="rId13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363CAF-FFA1-406D-FB85-CB21304E3C01}" v="148" dt="2025-06-30T10:13:00.806"/>
    <p1510:client id="{2113F1B9-5306-0681-07BC-18FCBAC21055}" v="25" dt="2025-06-29T15:27:04.451"/>
    <p1510:client id="{70BFA293-B2F7-9BD1-DC8C-5F2111C557BC}" v="17" dt="2025-06-29T16:06:04.4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72" autoAdjust="0"/>
    <p:restoredTop sz="94660"/>
  </p:normalViewPr>
  <p:slideViewPr>
    <p:cSldViewPr>
      <p:cViewPr varScale="1">
        <p:scale>
          <a:sx n="107" d="100"/>
          <a:sy n="107" d="100"/>
        </p:scale>
        <p:origin x="978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thew Gray" userId="S::mgray@pierrepont-gamston.notts.sch.uk::7ac5ddc9-360f-4466-bbff-287952b09dd8" providerId="AD" clId="Web-{2113F1B9-5306-0681-07BC-18FCBAC21055}"/>
    <pc:docChg chg="modSld">
      <pc:chgData name="Matthew Gray" userId="S::mgray@pierrepont-gamston.notts.sch.uk::7ac5ddc9-360f-4466-bbff-287952b09dd8" providerId="AD" clId="Web-{2113F1B9-5306-0681-07BC-18FCBAC21055}" dt="2025-06-29T15:27:04.451" v="23" actId="20577"/>
      <pc:docMkLst>
        <pc:docMk/>
      </pc:docMkLst>
      <pc:sldChg chg="modSp">
        <pc:chgData name="Matthew Gray" userId="S::mgray@pierrepont-gamston.notts.sch.uk::7ac5ddc9-360f-4466-bbff-287952b09dd8" providerId="AD" clId="Web-{2113F1B9-5306-0681-07BC-18FCBAC21055}" dt="2025-06-29T15:27:04.451" v="23" actId="20577"/>
        <pc:sldMkLst>
          <pc:docMk/>
          <pc:sldMk cId="1416707919" sldId="275"/>
        </pc:sldMkLst>
        <pc:spChg chg="mod">
          <ac:chgData name="Matthew Gray" userId="S::mgray@pierrepont-gamston.notts.sch.uk::7ac5ddc9-360f-4466-bbff-287952b09dd8" providerId="AD" clId="Web-{2113F1B9-5306-0681-07BC-18FCBAC21055}" dt="2025-06-29T15:26:16.106" v="7" actId="20577"/>
          <ac:spMkLst>
            <pc:docMk/>
            <pc:sldMk cId="1416707919" sldId="275"/>
            <ac:spMk id="2" creationId="{00000000-0000-0000-0000-000000000000}"/>
          </ac:spMkLst>
        </pc:spChg>
        <pc:spChg chg="mod">
          <ac:chgData name="Matthew Gray" userId="S::mgray@pierrepont-gamston.notts.sch.uk::7ac5ddc9-360f-4466-bbff-287952b09dd8" providerId="AD" clId="Web-{2113F1B9-5306-0681-07BC-18FCBAC21055}" dt="2025-06-29T15:27:04.451" v="23" actId="20577"/>
          <ac:spMkLst>
            <pc:docMk/>
            <pc:sldMk cId="1416707919" sldId="275"/>
            <ac:spMk id="3" creationId="{00000000-0000-0000-0000-000000000000}"/>
          </ac:spMkLst>
        </pc:spChg>
      </pc:sldChg>
    </pc:docChg>
  </pc:docChgLst>
  <pc:docChgLst>
    <pc:chgData name="Matthew Gray" userId="S::mgray@pierrepont-gamston.notts.sch.uk::7ac5ddc9-360f-4466-bbff-287952b09dd8" providerId="AD" clId="Web-{70BFA293-B2F7-9BD1-DC8C-5F2111C557BC}"/>
    <pc:docChg chg="delSld modSld sldOrd">
      <pc:chgData name="Matthew Gray" userId="S::mgray@pierrepont-gamston.notts.sch.uk::7ac5ddc9-360f-4466-bbff-287952b09dd8" providerId="AD" clId="Web-{70BFA293-B2F7-9BD1-DC8C-5F2111C557BC}" dt="2025-06-29T16:06:00.507" v="15" actId="20577"/>
      <pc:docMkLst>
        <pc:docMk/>
      </pc:docMkLst>
      <pc:sldChg chg="modSp">
        <pc:chgData name="Matthew Gray" userId="S::mgray@pierrepont-gamston.notts.sch.uk::7ac5ddc9-360f-4466-bbff-287952b09dd8" providerId="AD" clId="Web-{70BFA293-B2F7-9BD1-DC8C-5F2111C557BC}" dt="2025-06-29T16:06:00.507" v="15" actId="20577"/>
        <pc:sldMkLst>
          <pc:docMk/>
          <pc:sldMk cId="2843456307" sldId="274"/>
        </pc:sldMkLst>
        <pc:spChg chg="mod">
          <ac:chgData name="Matthew Gray" userId="S::mgray@pierrepont-gamston.notts.sch.uk::7ac5ddc9-360f-4466-bbff-287952b09dd8" providerId="AD" clId="Web-{70BFA293-B2F7-9BD1-DC8C-5F2111C557BC}" dt="2025-06-29T16:06:00.507" v="15" actId="20577"/>
          <ac:spMkLst>
            <pc:docMk/>
            <pc:sldMk cId="2843456307" sldId="274"/>
            <ac:spMk id="2" creationId="{00000000-0000-0000-0000-000000000000}"/>
          </ac:spMkLst>
        </pc:spChg>
      </pc:sldChg>
      <pc:sldChg chg="ord">
        <pc:chgData name="Matthew Gray" userId="S::mgray@pierrepont-gamston.notts.sch.uk::7ac5ddc9-360f-4466-bbff-287952b09dd8" providerId="AD" clId="Web-{70BFA293-B2F7-9BD1-DC8C-5F2111C557BC}" dt="2025-06-29T16:02:50.140" v="1"/>
        <pc:sldMkLst>
          <pc:docMk/>
          <pc:sldMk cId="2950409334" sldId="276"/>
        </pc:sldMkLst>
      </pc:sldChg>
      <pc:sldChg chg="del">
        <pc:chgData name="Matthew Gray" userId="S::mgray@pierrepont-gamston.notts.sch.uk::7ac5ddc9-360f-4466-bbff-287952b09dd8" providerId="AD" clId="Web-{70BFA293-B2F7-9BD1-DC8C-5F2111C557BC}" dt="2025-06-29T15:54:40.060" v="0"/>
        <pc:sldMkLst>
          <pc:docMk/>
          <pc:sldMk cId="1889279708" sldId="281"/>
        </pc:sldMkLst>
      </pc:sldChg>
    </pc:docChg>
  </pc:docChgLst>
  <pc:docChgLst>
    <pc:chgData name="Matthew Gray" userId="S::mgray@pierrepont-gamston.notts.sch.uk::7ac5ddc9-360f-4466-bbff-287952b09dd8" providerId="AD" clId="Web-{16363CAF-FFA1-406D-FB85-CB21304E3C01}"/>
    <pc:docChg chg="modSld">
      <pc:chgData name="Matthew Gray" userId="S::mgray@pierrepont-gamston.notts.sch.uk::7ac5ddc9-360f-4466-bbff-287952b09dd8" providerId="AD" clId="Web-{16363CAF-FFA1-406D-FB85-CB21304E3C01}" dt="2025-06-30T10:13:00.806" v="148" actId="20577"/>
      <pc:docMkLst>
        <pc:docMk/>
      </pc:docMkLst>
      <pc:sldChg chg="modSp">
        <pc:chgData name="Matthew Gray" userId="S::mgray@pierrepont-gamston.notts.sch.uk::7ac5ddc9-360f-4466-bbff-287952b09dd8" providerId="AD" clId="Web-{16363CAF-FFA1-406D-FB85-CB21304E3C01}" dt="2025-06-30T10:12:54.525" v="147" actId="20577"/>
        <pc:sldMkLst>
          <pc:docMk/>
          <pc:sldMk cId="1416707919" sldId="275"/>
        </pc:sldMkLst>
        <pc:spChg chg="mod">
          <ac:chgData name="Matthew Gray" userId="S::mgray@pierrepont-gamston.notts.sch.uk::7ac5ddc9-360f-4466-bbff-287952b09dd8" providerId="AD" clId="Web-{16363CAF-FFA1-406D-FB85-CB21304E3C01}" dt="2025-06-30T10:12:54.525" v="147" actId="20577"/>
          <ac:spMkLst>
            <pc:docMk/>
            <pc:sldMk cId="1416707919" sldId="275"/>
            <ac:spMk id="3" creationId="{00000000-0000-0000-0000-000000000000}"/>
          </ac:spMkLst>
        </pc:spChg>
      </pc:sldChg>
      <pc:sldChg chg="modSp">
        <pc:chgData name="Matthew Gray" userId="S::mgray@pierrepont-gamston.notts.sch.uk::7ac5ddc9-360f-4466-bbff-287952b09dd8" providerId="AD" clId="Web-{16363CAF-FFA1-406D-FB85-CB21304E3C01}" dt="2025-06-30T10:07:27.997" v="4" actId="20577"/>
        <pc:sldMkLst>
          <pc:docMk/>
          <pc:sldMk cId="3385010582" sldId="277"/>
        </pc:sldMkLst>
        <pc:spChg chg="mod">
          <ac:chgData name="Matthew Gray" userId="S::mgray@pierrepont-gamston.notts.sch.uk::7ac5ddc9-360f-4466-bbff-287952b09dd8" providerId="AD" clId="Web-{16363CAF-FFA1-406D-FB85-CB21304E3C01}" dt="2025-06-30T10:07:27.997" v="4" actId="20577"/>
          <ac:spMkLst>
            <pc:docMk/>
            <pc:sldMk cId="3385010582" sldId="277"/>
            <ac:spMk id="5" creationId="{00000000-0000-0000-0000-000000000000}"/>
          </ac:spMkLst>
        </pc:spChg>
      </pc:sldChg>
      <pc:sldChg chg="modSp">
        <pc:chgData name="Matthew Gray" userId="S::mgray@pierrepont-gamston.notts.sch.uk::7ac5ddc9-360f-4466-bbff-287952b09dd8" providerId="AD" clId="Web-{16363CAF-FFA1-406D-FB85-CB21304E3C01}" dt="2025-06-30T10:13:00.806" v="148" actId="20577"/>
        <pc:sldMkLst>
          <pc:docMk/>
          <pc:sldMk cId="3018747596" sldId="279"/>
        </pc:sldMkLst>
        <pc:spChg chg="mod">
          <ac:chgData name="Matthew Gray" userId="S::mgray@pierrepont-gamston.notts.sch.uk::7ac5ddc9-360f-4466-bbff-287952b09dd8" providerId="AD" clId="Web-{16363CAF-FFA1-406D-FB85-CB21304E3C01}" dt="2025-06-30T10:13:00.806" v="148" actId="20577"/>
          <ac:spMkLst>
            <pc:docMk/>
            <pc:sldMk cId="3018747596" sldId="279"/>
            <ac:spMk id="2" creationId="{00000000-0000-0000-0000-000000000000}"/>
          </ac:spMkLst>
        </pc:spChg>
        <pc:spChg chg="mod">
          <ac:chgData name="Matthew Gray" userId="S::mgray@pierrepont-gamston.notts.sch.uk::7ac5ddc9-360f-4466-bbff-287952b09dd8" providerId="AD" clId="Web-{16363CAF-FFA1-406D-FB85-CB21304E3C01}" dt="2025-06-30T10:10:37.254" v="145" actId="20577"/>
          <ac:spMkLst>
            <pc:docMk/>
            <pc:sldMk cId="3018747596" sldId="279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46400" cy="4972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91" y="0"/>
            <a:ext cx="2946400" cy="4972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9B98E-08B6-40FE-95D0-5F8FB6DE5A29}" type="datetimeFigureOut">
              <a:rPr lang="en-GB" smtClean="0"/>
              <a:t>30/06/2025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" y="9429429"/>
            <a:ext cx="2946400" cy="4972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91" y="9429429"/>
            <a:ext cx="2946400" cy="4972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0DFC89-BF23-4917-B2F9-645ACDB26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7272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46400" cy="4972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91" y="0"/>
            <a:ext cx="2946400" cy="4972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A76FEA-D8B1-4FB0-909B-5AAE952442C9}" type="datetimeFigureOut">
              <a:rPr lang="en-GB" smtClean="0"/>
              <a:t>30/06/2025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39838"/>
            <a:ext cx="4467225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3" y="4777064"/>
            <a:ext cx="5438775" cy="390894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9429429"/>
            <a:ext cx="2946400" cy="4972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91" y="9429429"/>
            <a:ext cx="2946400" cy="4972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7FAA05-8C94-4284-8DF6-19204641B6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264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7FAA05-8C94-4284-8DF6-19204641B66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3868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7FAA05-8C94-4284-8DF6-19204641B66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72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7FAA05-8C94-4284-8DF6-19204641B66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92528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7FAA05-8C94-4284-8DF6-19204641B66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5354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7FAA05-8C94-4284-8DF6-19204641B66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6624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7FAA05-8C94-4284-8DF6-19204641B66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9699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7FAA05-8C94-4284-8DF6-19204641B66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99439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7FAA05-8C94-4284-8DF6-19204641B66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9653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7FAA05-8C94-4284-8DF6-19204641B66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2468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30/06/2025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126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30/06/2025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052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30/06/2025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8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30/06/2025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563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30/06/2025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682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30/06/2025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041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30/06/2025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201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30/06/2025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6486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30/06/2025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609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30/06/2025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778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30/06/2025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881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492149-D5C5-49B3-8BE6-DBB4C071D4D3}" type="datetimeFigureOut">
              <a:rPr lang="en-GB" smtClean="0"/>
              <a:t>30/06/2025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756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hsggc.org.uk/media/258870/moving-on-to-school_update_1.pdf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office@pierrepont-gamston.notts.sch.uk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pgps.org.uk/new-starters-september-2023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T:\Logo\Desktop School Logo 201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8640"/>
            <a:ext cx="5881731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467544" y="3140968"/>
            <a:ext cx="741682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In the presentation:</a:t>
            </a:r>
          </a:p>
          <a:p>
            <a:pPr marL="457200" indent="-457200">
              <a:buFontTx/>
              <a:buChar char="-"/>
            </a:pPr>
            <a:r>
              <a:rPr lang="en-GB" sz="2800" dirty="0"/>
              <a:t>The reception class team</a:t>
            </a:r>
          </a:p>
          <a:p>
            <a:pPr marL="457200" indent="-457200">
              <a:buFontTx/>
              <a:buChar char="-"/>
            </a:pPr>
            <a:r>
              <a:rPr lang="en-GB" sz="2800" dirty="0"/>
              <a:t>Starting in September</a:t>
            </a:r>
          </a:p>
          <a:p>
            <a:pPr marL="457200" indent="-457200">
              <a:buFontTx/>
              <a:buChar char="-"/>
            </a:pPr>
            <a:r>
              <a:rPr lang="en-GB" sz="2800" dirty="0"/>
              <a:t>Classroom routines and rules</a:t>
            </a:r>
          </a:p>
          <a:p>
            <a:pPr marL="457200" indent="-457200">
              <a:buFontTx/>
              <a:buChar char="-"/>
            </a:pPr>
            <a:r>
              <a:rPr lang="en-GB" sz="2800" dirty="0"/>
              <a:t>Helping your child to be school ready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38597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882" y="213116"/>
            <a:ext cx="7886700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1"/>
                </a:solidFill>
              </a:rPr>
              <a:t>Meet the early years team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685179" y="4172366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Liz Mears</a:t>
            </a:r>
          </a:p>
          <a:p>
            <a:r>
              <a:rPr lang="en-GB" dirty="0"/>
              <a:t>Teacher (3 days)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6557" y="4186822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Matthew Gray</a:t>
            </a:r>
          </a:p>
          <a:p>
            <a:r>
              <a:rPr lang="en-GB" dirty="0"/>
              <a:t>Teacher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6370" y="5733256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All teachers are responsible for every child within the Sparrows class. Your child will be supported to learn by all 4 members of staff.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821228" y="4172365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Louise Carey</a:t>
            </a:r>
          </a:p>
          <a:p>
            <a:r>
              <a:rPr lang="en-GB" dirty="0"/>
              <a:t>Teacher (2 days)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t="3589"/>
          <a:stretch/>
        </p:blipFill>
        <p:spPr>
          <a:xfrm>
            <a:off x="476557" y="1774855"/>
            <a:ext cx="1681687" cy="238522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152275" y="4160075"/>
            <a:ext cx="17094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Laura Taylor</a:t>
            </a:r>
          </a:p>
          <a:p>
            <a:r>
              <a:rPr lang="en-GB" dirty="0"/>
              <a:t>Teaching Assistant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9B29E-4D30-4ACD-A47C-0B9D6C07D38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13" t="6051" r="10263" b="39460"/>
          <a:stretch/>
        </p:blipFill>
        <p:spPr>
          <a:xfrm>
            <a:off x="4828001" y="1820640"/>
            <a:ext cx="1739007" cy="236998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5DFAEE7-E2ED-4DC2-87E3-78D33245B31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06" t="8043" r="7045" b="23709"/>
          <a:stretch/>
        </p:blipFill>
        <p:spPr>
          <a:xfrm>
            <a:off x="6986049" y="1820640"/>
            <a:ext cx="1790557" cy="236618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640E51F-5DED-47D0-927C-27460089FA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23926" y="1820639"/>
            <a:ext cx="1854946" cy="2290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2403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047650"/>
          </a:xfrm>
        </p:spPr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Transition to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484785"/>
            <a:ext cx="7886700" cy="469217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lvl="0" indent="0">
              <a:buNone/>
            </a:pPr>
            <a:r>
              <a:rPr lang="en-GB" b="1" dirty="0"/>
              <a:t>Before the summer:</a:t>
            </a:r>
          </a:p>
          <a:p>
            <a:r>
              <a:rPr lang="en-GB" b="1" dirty="0">
                <a:ea typeface="Calibri"/>
                <a:cs typeface="Calibri"/>
              </a:rPr>
              <a:t>Visits to nurseries</a:t>
            </a:r>
            <a:endParaRPr lang="en-GB" b="1" dirty="0"/>
          </a:p>
          <a:p>
            <a:r>
              <a:rPr lang="en-GB" b="1" dirty="0"/>
              <a:t>Home visits – week beginning 7</a:t>
            </a:r>
            <a:r>
              <a:rPr lang="en-GB" b="1" baseline="30000" dirty="0"/>
              <a:t>th</a:t>
            </a:r>
            <a:r>
              <a:rPr lang="en-GB" b="1" dirty="0"/>
              <a:t> July</a:t>
            </a:r>
            <a:endParaRPr lang="en-GB"/>
          </a:p>
          <a:p>
            <a:r>
              <a:rPr lang="en-GB" b="1" dirty="0"/>
              <a:t>Teddy Bear’s Picnic – Wednesday 9</a:t>
            </a:r>
            <a:r>
              <a:rPr lang="en-GB" b="1" baseline="30000" dirty="0"/>
              <a:t>th</a:t>
            </a:r>
            <a:r>
              <a:rPr lang="en-GB" b="1" dirty="0"/>
              <a:t> July 1.10pm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After the summer:</a:t>
            </a:r>
            <a:endParaRPr lang="en-GB" b="1" dirty="0">
              <a:ea typeface="Calibri"/>
              <a:cs typeface="Calibri"/>
            </a:endParaRPr>
          </a:p>
          <a:p>
            <a:pPr lvl="0"/>
            <a:r>
              <a:rPr lang="en-GB" b="1" dirty="0"/>
              <a:t>First &amp; Second Day in School: </a:t>
            </a:r>
            <a:r>
              <a:rPr lang="en-GB" dirty="0"/>
              <a:t>Wednesday 3</a:t>
            </a:r>
            <a:r>
              <a:rPr lang="en-GB" baseline="30000" dirty="0"/>
              <a:t>rd</a:t>
            </a:r>
            <a:r>
              <a:rPr lang="en-GB" dirty="0"/>
              <a:t> September and Thursday 4</a:t>
            </a:r>
            <a:r>
              <a:rPr lang="en-GB" baseline="30000" dirty="0"/>
              <a:t>th</a:t>
            </a:r>
            <a:r>
              <a:rPr lang="en-GB" dirty="0"/>
              <a:t> September from </a:t>
            </a:r>
            <a:r>
              <a:rPr lang="en-GB" b="1" dirty="0"/>
              <a:t>9.00am-12pm</a:t>
            </a:r>
            <a:endParaRPr lang="en-GB" dirty="0"/>
          </a:p>
          <a:p>
            <a:pPr lvl="0"/>
            <a:r>
              <a:rPr lang="en-GB" b="1" dirty="0"/>
              <a:t>Lunch stays: </a:t>
            </a:r>
            <a:r>
              <a:rPr lang="en-GB" dirty="0"/>
              <a:t>Friday 5</a:t>
            </a:r>
            <a:r>
              <a:rPr lang="en-GB" baseline="30000" dirty="0"/>
              <a:t>th</a:t>
            </a:r>
            <a:r>
              <a:rPr lang="en-GB" dirty="0"/>
              <a:t> September and Monday 8</a:t>
            </a:r>
            <a:r>
              <a:rPr lang="en-GB" baseline="30000" dirty="0"/>
              <a:t>th</a:t>
            </a:r>
            <a:r>
              <a:rPr lang="en-GB" dirty="0"/>
              <a:t> September </a:t>
            </a:r>
            <a:r>
              <a:rPr lang="en-GB" b="1" dirty="0"/>
              <a:t>8.45am-1.30pm</a:t>
            </a:r>
            <a:endParaRPr lang="en-GB" dirty="0"/>
          </a:p>
          <a:p>
            <a:pPr lvl="0"/>
            <a:r>
              <a:rPr lang="en-GB" b="1" dirty="0"/>
              <a:t>Full time: </a:t>
            </a:r>
            <a:r>
              <a:rPr lang="en-GB" dirty="0"/>
              <a:t>Tuesday 9</a:t>
            </a:r>
            <a:r>
              <a:rPr lang="en-GB" baseline="30000" dirty="0"/>
              <a:t>th</a:t>
            </a:r>
            <a:r>
              <a:rPr lang="en-GB" dirty="0"/>
              <a:t> September children will start full time education </a:t>
            </a:r>
            <a:r>
              <a:rPr lang="en-GB" b="1" dirty="0"/>
              <a:t>8.45am-3.25pm (pick up from 3.15pm)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6707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21187" y="116632"/>
            <a:ext cx="7886700" cy="1325563"/>
          </a:xfrm>
        </p:spPr>
        <p:txBody>
          <a:bodyPr/>
          <a:lstStyle/>
          <a:p>
            <a:r>
              <a:rPr lang="en-GB" dirty="0">
                <a:solidFill>
                  <a:schemeClr val="accent1"/>
                </a:solidFill>
              </a:rPr>
              <a:t>Start of the day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21187" y="1124744"/>
            <a:ext cx="8893294" cy="244827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800" dirty="0"/>
              <a:t>We open our gate at 8.45</a:t>
            </a:r>
          </a:p>
          <a:p>
            <a:r>
              <a:rPr lang="en-GB" sz="1800" dirty="0">
                <a:solidFill>
                  <a:srgbClr val="0070C0"/>
                </a:solidFill>
              </a:rPr>
              <a:t>Please drop off any older children to the main playground first</a:t>
            </a:r>
            <a:endParaRPr lang="en-GB" sz="1800" dirty="0">
              <a:solidFill>
                <a:srgbClr val="00B050"/>
              </a:solidFill>
            </a:endParaRPr>
          </a:p>
          <a:p>
            <a:r>
              <a:rPr lang="en-GB" sz="1800" dirty="0">
                <a:solidFill>
                  <a:srgbClr val="0070C0"/>
                </a:solidFill>
              </a:rPr>
              <a:t>Children enter the classroom independently, put their things away and sit on the carpet ready to have a story or a 5 a day exercise and be registered</a:t>
            </a:r>
            <a:endParaRPr lang="en-GB" sz="1800" dirty="0">
              <a:solidFill>
                <a:srgbClr val="0070C0"/>
              </a:solidFill>
              <a:ea typeface="Calibri"/>
              <a:cs typeface="Calibri"/>
            </a:endParaRPr>
          </a:p>
          <a:p>
            <a:r>
              <a:rPr lang="en-GB" sz="1800" dirty="0">
                <a:solidFill>
                  <a:srgbClr val="0070C0"/>
                </a:solidFill>
              </a:rPr>
              <a:t>A staff member will be on the gate and can take any urgent messages</a:t>
            </a:r>
          </a:p>
        </p:txBody>
      </p:sp>
      <p:sp>
        <p:nvSpPr>
          <p:cNvPr id="6" name="Rectangle 5"/>
          <p:cNvSpPr/>
          <p:nvPr/>
        </p:nvSpPr>
        <p:spPr>
          <a:xfrm>
            <a:off x="121187" y="3272934"/>
            <a:ext cx="2630592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300" dirty="0">
                <a:solidFill>
                  <a:srgbClr val="5B9BD5"/>
                </a:solidFill>
                <a:latin typeface="Calibri Light" panose="020F0302020204030204"/>
                <a:ea typeface="+mj-ea"/>
                <a:cs typeface="+mj-cs"/>
              </a:rPr>
              <a:t>End of the day</a:t>
            </a:r>
            <a:endParaRPr lang="en-GB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223549" y="4005064"/>
            <a:ext cx="8524915" cy="24482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dirty="0"/>
              <a:t>The gate is open and children can be collected any time between 3.15 and 3.25</a:t>
            </a:r>
          </a:p>
          <a:p>
            <a:r>
              <a:rPr lang="en-GB" sz="1800" dirty="0">
                <a:solidFill>
                  <a:srgbClr val="0070C0"/>
                </a:solidFill>
              </a:rPr>
              <a:t>Please collect Sparrows children first before collecting older children</a:t>
            </a:r>
          </a:p>
          <a:p>
            <a:pPr lvl="1"/>
            <a:r>
              <a:rPr lang="en-GB" dirty="0">
                <a:solidFill>
                  <a:srgbClr val="0070C0"/>
                </a:solidFill>
              </a:rPr>
              <a:t>KS1 home time 3.25</a:t>
            </a:r>
          </a:p>
          <a:p>
            <a:pPr lvl="1"/>
            <a:r>
              <a:rPr lang="en-GB" dirty="0">
                <a:solidFill>
                  <a:srgbClr val="0070C0"/>
                </a:solidFill>
              </a:rPr>
              <a:t>KS2 home time 3.30</a:t>
            </a:r>
            <a:endParaRPr lang="en-GB" dirty="0">
              <a:solidFill>
                <a:srgbClr val="00B050"/>
              </a:solidFill>
            </a:endParaRPr>
          </a:p>
          <a:p>
            <a:r>
              <a:rPr lang="en-GB" sz="1800" dirty="0">
                <a:solidFill>
                  <a:srgbClr val="0070C0"/>
                </a:solidFill>
              </a:rPr>
              <a:t>A member of staff will call children’s names as they see parents and carers arrive and children will come out to meet you at the gate</a:t>
            </a:r>
          </a:p>
          <a:p>
            <a:r>
              <a:rPr lang="en-GB" sz="1800" dirty="0">
                <a:solidFill>
                  <a:srgbClr val="0070C0"/>
                </a:solidFill>
              </a:rPr>
              <a:t>A staff member will be available to discuss any queries -  no news is good news!</a:t>
            </a:r>
          </a:p>
          <a:p>
            <a:r>
              <a:rPr lang="en-GB" sz="1800">
                <a:solidFill>
                  <a:srgbClr val="0070C0"/>
                </a:solidFill>
              </a:rPr>
              <a:t>Kids’ </a:t>
            </a:r>
            <a:r>
              <a:rPr lang="en-GB" sz="1800" dirty="0">
                <a:solidFill>
                  <a:srgbClr val="0070C0"/>
                </a:solidFill>
              </a:rPr>
              <a:t>club children are collected directly from the classroom</a:t>
            </a:r>
          </a:p>
        </p:txBody>
      </p:sp>
    </p:spTree>
    <p:extLst>
      <p:ext uri="{BB962C8B-B14F-4D97-AF65-F5344CB8AC3E}">
        <p14:creationId xmlns:p14="http://schemas.microsoft.com/office/powerpoint/2010/main" val="33850105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Our 3 School Rules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4387" y="1268760"/>
            <a:ext cx="7643192" cy="5141168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endParaRPr lang="en-GB" dirty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en-GB" sz="3600" dirty="0">
                <a:latin typeface="Calibri Light"/>
                <a:ea typeface="Calibri Light"/>
                <a:cs typeface="Calibri Light"/>
              </a:rPr>
              <a:t>At PGPS we are </a:t>
            </a:r>
            <a:endParaRPr lang="en-GB" sz="3600">
              <a:latin typeface="Calibri Light"/>
              <a:ea typeface="Calibri Light"/>
              <a:cs typeface="Calibri Light"/>
            </a:endParaRPr>
          </a:p>
          <a:p>
            <a:r>
              <a:rPr lang="en-GB" sz="3600" dirty="0">
                <a:latin typeface="Calibri Light"/>
                <a:ea typeface="Calibri Light"/>
                <a:cs typeface="Calibri Light"/>
              </a:rPr>
              <a:t>Ready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sz="3300" dirty="0">
                <a:latin typeface="Calibri Light"/>
                <a:ea typeface="Calibri Light"/>
                <a:cs typeface="Calibri Light"/>
              </a:rPr>
              <a:t>following routines and being in the right place, ready to learn.</a:t>
            </a:r>
          </a:p>
          <a:p>
            <a:r>
              <a:rPr lang="en-GB" sz="3600" dirty="0">
                <a:latin typeface="Calibri Light"/>
                <a:ea typeface="Calibri Light"/>
                <a:cs typeface="Calibri Light"/>
              </a:rPr>
              <a:t>Respectful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sz="3300" dirty="0">
                <a:latin typeface="Calibri Light"/>
                <a:ea typeface="Calibri"/>
                <a:cs typeface="Calibri"/>
              </a:rPr>
              <a:t>Respect our classroom – choose it, use it, put it away.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sz="3300" dirty="0">
                <a:latin typeface="Calibri Light"/>
                <a:ea typeface="Calibri Light"/>
                <a:cs typeface="Calibri Light"/>
              </a:rPr>
              <a:t>Respect others – remember our manners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sz="3300" dirty="0">
                <a:latin typeface="Calibri Light"/>
                <a:ea typeface="Calibri"/>
                <a:cs typeface="Calibri"/>
              </a:rPr>
              <a:t>Respect staff – we always listen to the teachers</a:t>
            </a:r>
          </a:p>
          <a:p>
            <a:r>
              <a:rPr lang="en-GB" sz="3600" dirty="0">
                <a:latin typeface="Calibri Light"/>
                <a:ea typeface="Calibri Light"/>
                <a:cs typeface="Calibri Light"/>
              </a:rPr>
              <a:t>Safe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sz="3300" dirty="0">
                <a:latin typeface="Calibri Light"/>
                <a:ea typeface="Calibri"/>
                <a:cs typeface="Calibri"/>
              </a:rPr>
              <a:t>We keep our hands and feet to ourselves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0187475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the children need to bring to school…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/>
          <a:lstStyle/>
          <a:p>
            <a:r>
              <a:rPr lang="en-GB" dirty="0"/>
              <a:t>A waterproof/warm coat or sunhat depending on the weather.</a:t>
            </a:r>
          </a:p>
          <a:p>
            <a:endParaRPr lang="en-GB" dirty="0">
              <a:solidFill>
                <a:schemeClr val="accent1"/>
              </a:solidFill>
            </a:endParaRPr>
          </a:p>
          <a:p>
            <a:r>
              <a:rPr lang="en-GB" dirty="0">
                <a:solidFill>
                  <a:schemeClr val="accent1"/>
                </a:solidFill>
              </a:rPr>
              <a:t>Their school book bag and water bottle every day (no other larger bags).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Their PE bag (stays in school) containing a t-shirt and shorts. Trainers (preferable to plimsolls) will be needed in the summer term.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>
                <a:solidFill>
                  <a:schemeClr val="accent1"/>
                </a:solidFill>
              </a:rPr>
              <a:t>A fruit snack is provided free every day. Milk is provided free until they are 5, after which it can be purchased through coolmilk.co.uk.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All of their property needs to be clearly labelled with their name.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04093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1"/>
                </a:solidFill>
              </a:rPr>
              <a:t>Parents as partners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Staff will always be available at the start or end of the day</a:t>
            </a:r>
          </a:p>
          <a:p>
            <a:r>
              <a:rPr lang="en-GB" dirty="0">
                <a:solidFill>
                  <a:srgbClr val="0070C0"/>
                </a:solidFill>
              </a:rPr>
              <a:t>Newsletters</a:t>
            </a:r>
          </a:p>
          <a:p>
            <a:r>
              <a:rPr lang="en-GB" dirty="0">
                <a:solidFill>
                  <a:srgbClr val="0070C0"/>
                </a:solidFill>
              </a:rPr>
              <a:t>Class Dojo</a:t>
            </a:r>
            <a:endParaRPr lang="en-GB" dirty="0"/>
          </a:p>
          <a:p>
            <a:r>
              <a:rPr lang="en-GB" dirty="0"/>
              <a:t>Class webpage</a:t>
            </a:r>
          </a:p>
          <a:p>
            <a:r>
              <a:rPr lang="en-GB" dirty="0"/>
              <a:t>Star of the week celebration</a:t>
            </a:r>
          </a:p>
          <a:p>
            <a:r>
              <a:rPr lang="en-GB" dirty="0"/>
              <a:t>Helping on trips</a:t>
            </a:r>
          </a:p>
          <a:p>
            <a:r>
              <a:rPr lang="en-GB" dirty="0">
                <a:solidFill>
                  <a:srgbClr val="0070C0"/>
                </a:solidFill>
              </a:rPr>
              <a:t>PTA &amp; Governors </a:t>
            </a:r>
          </a:p>
        </p:txBody>
      </p:sp>
      <p:pic>
        <p:nvPicPr>
          <p:cNvPr id="4" name="Picture 3" descr="C:\Users\cthorp\AppData\Local\Microsoft\Windows\Temporary Internet Files\Content.Word\IMG_0112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157"/>
          <a:stretch/>
        </p:blipFill>
        <p:spPr bwMode="auto">
          <a:xfrm rot="5400000">
            <a:off x="5687465" y="3177631"/>
            <a:ext cx="2963990" cy="30346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936407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1"/>
                </a:solidFill>
              </a:rPr>
              <a:t>Preparing your child for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Independence- encourage children to do simple things by themselves (toileting, dressing themselves, putting their own coat on, tidying up after themselves, </a:t>
            </a:r>
            <a:r>
              <a:rPr lang="en-GB" dirty="0" err="1"/>
              <a:t>etc</a:t>
            </a:r>
            <a:r>
              <a:rPr lang="en-GB" dirty="0"/>
              <a:t>)</a:t>
            </a:r>
          </a:p>
          <a:p>
            <a:r>
              <a:rPr lang="en-GB" dirty="0">
                <a:solidFill>
                  <a:srgbClr val="0070C0"/>
                </a:solidFill>
              </a:rPr>
              <a:t>Encouraging sharing and turn taking with family and friends</a:t>
            </a:r>
          </a:p>
          <a:p>
            <a:r>
              <a:rPr lang="en-GB" dirty="0"/>
              <a:t>Talking to develop communication and negotiation skills</a:t>
            </a:r>
          </a:p>
          <a:p>
            <a:r>
              <a:rPr lang="en-GB" dirty="0">
                <a:solidFill>
                  <a:srgbClr val="0070C0"/>
                </a:solidFill>
              </a:rPr>
              <a:t>Establishing good sleep routines</a:t>
            </a:r>
          </a:p>
          <a:p>
            <a:r>
              <a:rPr lang="en-GB" dirty="0"/>
              <a:t>Following simple instructions</a:t>
            </a:r>
          </a:p>
          <a:p>
            <a:r>
              <a:rPr lang="en-GB" dirty="0"/>
              <a:t>This link has some fantastic information and tips on school readiness: </a:t>
            </a:r>
          </a:p>
          <a:p>
            <a:pPr marL="0" indent="0">
              <a:buNone/>
            </a:pPr>
            <a:r>
              <a:rPr lang="en-GB" dirty="0">
                <a:hlinkClick r:id="rId3"/>
              </a:rPr>
              <a:t>https://www.nhsggc.org.uk/media/258870/moving-on-to-school_update_1.pdf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23931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229600" cy="4450506"/>
          </a:xfrm>
        </p:spPr>
        <p:txBody>
          <a:bodyPr>
            <a:normAutofit fontScale="90000"/>
          </a:bodyPr>
          <a:lstStyle/>
          <a:p>
            <a:r>
              <a:rPr lang="en-GB" sz="8800" dirty="0">
                <a:solidFill>
                  <a:srgbClr val="0070C0"/>
                </a:solidFill>
              </a:rPr>
              <a:t>Any questions?</a:t>
            </a:r>
            <a:br>
              <a:rPr lang="en-GB" sz="8800" dirty="0">
                <a:solidFill>
                  <a:srgbClr val="0070C0"/>
                </a:solidFill>
              </a:rPr>
            </a:br>
            <a:br>
              <a:rPr lang="en-GB" sz="8800" dirty="0">
                <a:solidFill>
                  <a:srgbClr val="0070C0"/>
                </a:solidFill>
              </a:rPr>
            </a:br>
            <a:r>
              <a:rPr lang="en-GB" sz="2700" dirty="0"/>
              <a:t>Please contact the school office and a member of the early years team will get back to you:</a:t>
            </a:r>
            <a:br>
              <a:rPr lang="en-GB" sz="2700" dirty="0"/>
            </a:br>
            <a:r>
              <a:rPr lang="en-GB" sz="2700" dirty="0">
                <a:hlinkClick r:id="rId3"/>
              </a:rPr>
              <a:t>office@pierrepont-gamston.notts.sch.uk</a:t>
            </a:r>
            <a:br>
              <a:rPr lang="en-GB" sz="2700" dirty="0"/>
            </a:br>
            <a:r>
              <a:rPr lang="en-GB" sz="2700" dirty="0"/>
              <a:t>0115 981 9292</a:t>
            </a:r>
            <a:br>
              <a:rPr lang="en-GB" sz="2700" dirty="0"/>
            </a:br>
            <a:br>
              <a:rPr lang="en-GB" sz="2700" dirty="0"/>
            </a:br>
            <a:r>
              <a:rPr lang="en-GB" sz="2700" dirty="0"/>
              <a:t>Go to pgps.org.uk, then class pages and new starters</a:t>
            </a:r>
            <a:br>
              <a:rPr lang="en-GB" sz="2700" dirty="0"/>
            </a:br>
            <a:r>
              <a:rPr lang="en-GB" sz="2800" dirty="0">
                <a:hlinkClick r:id="rId4"/>
              </a:rPr>
              <a:t>https://www.pgps.org.uk/new-starters-september-2025/</a:t>
            </a:r>
            <a:r>
              <a:rPr lang="en-GB" sz="2700" dirty="0"/>
              <a:t> </a:t>
            </a:r>
            <a:br>
              <a:rPr lang="en-GB" sz="8800" dirty="0">
                <a:solidFill>
                  <a:srgbClr val="0070C0"/>
                </a:solidFill>
              </a:rPr>
            </a:br>
            <a:r>
              <a:rPr lang="en-GB" sz="8800" dirty="0">
                <a:solidFill>
                  <a:srgbClr val="0070C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434563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5a081fe-0d26-4acf-b10f-a9a6e1ab2343">
      <Terms xmlns="http://schemas.microsoft.com/office/infopath/2007/PartnerControls"/>
    </lcf76f155ced4ddcb4097134ff3c332f>
    <TaxCatchAll xmlns="d20e6ce7-b6b3-4a31-ad9a-58528e0afd2d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0E3F8E1348219418B6088204774B3EC" ma:contentTypeVersion="13" ma:contentTypeDescription="Create a new document." ma:contentTypeScope="" ma:versionID="04f608eca206e171740d9eac00bd3b5e">
  <xsd:schema xmlns:xsd="http://www.w3.org/2001/XMLSchema" xmlns:xs="http://www.w3.org/2001/XMLSchema" xmlns:p="http://schemas.microsoft.com/office/2006/metadata/properties" xmlns:ns2="25a081fe-0d26-4acf-b10f-a9a6e1ab2343" xmlns:ns3="d20e6ce7-b6b3-4a31-ad9a-58528e0afd2d" targetNamespace="http://schemas.microsoft.com/office/2006/metadata/properties" ma:root="true" ma:fieldsID="3d994e0c9475f9f5492f6a749db15e1c" ns2:_="" ns3:_="">
    <xsd:import namespace="25a081fe-0d26-4acf-b10f-a9a6e1ab2343"/>
    <xsd:import namespace="d20e6ce7-b6b3-4a31-ad9a-58528e0afd2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a081fe-0d26-4acf-b10f-a9a6e1ab234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908c82eb-6dc9-40e2-9ef6-755f51446ed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0e6ce7-b6b3-4a31-ad9a-58528e0afd2d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0ceea19-7406-413b-adc6-f198654e8883}" ma:internalName="TaxCatchAll" ma:showField="CatchAllData" ma:web="d20e6ce7-b6b3-4a31-ad9a-58528e0afd2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29FE822-57A5-4669-A431-3271C8F35F68}">
  <ds:schemaRefs>
    <ds:schemaRef ds:uri="http://purl.org/dc/elements/1.1/"/>
    <ds:schemaRef ds:uri="d20e6ce7-b6b3-4a31-ad9a-58528e0afd2d"/>
    <ds:schemaRef ds:uri="http://schemas.microsoft.com/office/infopath/2007/PartnerControls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25a081fe-0d26-4acf-b10f-a9a6e1ab2343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12DC549A-3DAA-4A32-9C83-A71B00DF111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DF3A61C-E121-47A2-83DF-39E3E9EF1E7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5a081fe-0d26-4acf-b10f-a9a6e1ab2343"/>
    <ds:schemaRef ds:uri="d20e6ce7-b6b3-4a31-ad9a-58528e0afd2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2514</TotalTime>
  <Words>623</Words>
  <Application>Microsoft Office PowerPoint</Application>
  <PresentationFormat>On-screen Show (4:3)</PresentationFormat>
  <Paragraphs>81</Paragraphs>
  <Slides>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Meet the early years team</vt:lpstr>
      <vt:lpstr>Transition to School</vt:lpstr>
      <vt:lpstr>Start of the day</vt:lpstr>
      <vt:lpstr>Our 3 School Rules</vt:lpstr>
      <vt:lpstr>What the children need to bring to school…</vt:lpstr>
      <vt:lpstr>Parents as partners</vt:lpstr>
      <vt:lpstr>Preparing your child for school</vt:lpstr>
      <vt:lpstr>Any questions?  Please contact the school office and a member of the early years team will get back to you: office@pierrepont-gamston.notts.sch.uk 0115 981 9292  Go to pgps.org.uk, then class pages and new starters https://www.pgps.org.uk/new-starters-september-2025/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Thorp</dc:creator>
  <cp:lastModifiedBy>Matthew Gray</cp:lastModifiedBy>
  <cp:revision>143</cp:revision>
  <cp:lastPrinted>2024-06-24T09:28:59Z</cp:lastPrinted>
  <dcterms:created xsi:type="dcterms:W3CDTF">2015-07-03T06:36:08Z</dcterms:created>
  <dcterms:modified xsi:type="dcterms:W3CDTF">2025-06-30T10:13:03Z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0x010100D0E3F8E1348219418B6088204774B3EC</vt:lpwstr>
  </property>
  <property fmtid="{D5CDD505-2E9C-101B-9397-08002B2CF9AE}" pid="3" name="MediaServiceImageTags">
    <vt:lpwstr/>
  </property>
</Properties>
</file>